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87" r:id="rId3"/>
    <p:sldId id="290" r:id="rId4"/>
    <p:sldId id="1223" r:id="rId5"/>
    <p:sldId id="316" r:id="rId6"/>
    <p:sldId id="310" r:id="rId7"/>
    <p:sldId id="318" r:id="rId8"/>
    <p:sldId id="317" r:id="rId9"/>
    <p:sldId id="1224" r:id="rId10"/>
    <p:sldId id="1226" r:id="rId11"/>
    <p:sldId id="1225" r:id="rId12"/>
    <p:sldId id="320" r:id="rId13"/>
    <p:sldId id="278" r:id="rId14"/>
    <p:sldId id="280" r:id="rId15"/>
    <p:sldId id="281" r:id="rId16"/>
    <p:sldId id="308" r:id="rId17"/>
    <p:sldId id="284" r:id="rId18"/>
    <p:sldId id="313" r:id="rId19"/>
    <p:sldId id="335" r:id="rId20"/>
    <p:sldId id="339" r:id="rId21"/>
    <p:sldId id="338" r:id="rId22"/>
    <p:sldId id="315" r:id="rId23"/>
    <p:sldId id="336" r:id="rId24"/>
    <p:sldId id="323" r:id="rId25"/>
    <p:sldId id="333" r:id="rId26"/>
    <p:sldId id="322" r:id="rId27"/>
    <p:sldId id="340" r:id="rId28"/>
    <p:sldId id="324" r:id="rId29"/>
    <p:sldId id="332" r:id="rId30"/>
    <p:sldId id="328" r:id="rId31"/>
    <p:sldId id="329" r:id="rId32"/>
    <p:sldId id="330" r:id="rId33"/>
    <p:sldId id="331" r:id="rId34"/>
    <p:sldId id="334" r:id="rId35"/>
    <p:sldId id="309" r:id="rId36"/>
    <p:sldId id="312" r:id="rId37"/>
    <p:sldId id="314" r:id="rId38"/>
    <p:sldId id="325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DDE45-730E-44BE-A0E7-C78A818C4746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2E83-70DF-4340-83F6-E8EFC52EA6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86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2E83-70DF-4340-83F6-E8EFC52EA64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06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2E83-70DF-4340-83F6-E8EFC52EA64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59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D429F5-8431-2A17-3FA7-C2BE7981E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CAE12A-4A37-FABF-47FB-083DF769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24F7F2-100B-8CF5-7D46-84E2211A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0171AE-7796-D4FB-69BD-88C112FE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A67DED-160D-8954-7E1A-D7FF81C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34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FF3F7D-0576-9A2D-CD29-2BD9870F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371397-5D6E-80D9-249C-1E22D37B7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7CA081-2B4F-AC39-4CD0-6D0FA74C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6EE1D-2A04-A578-F37A-AC10AD73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352B36-A534-9160-17B3-99ADB9A1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5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E24CC6-BF44-264C-762A-0CAA06557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A009B1-E745-37A8-ECBF-3AA577E72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B4EDC5-344B-559B-6322-A8323672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0F84CF-5602-76EB-C70C-15FFB78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065D18-23F1-61F1-C5BA-F917A609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3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D6CDA1-0BDB-C34C-3625-2FF4986A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624EF7-2CB1-E24F-E24F-DE4879D9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CB0E6D-B134-4D55-6865-5F358004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0F1809-4E0F-D9AB-0A7C-2EE878B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3FF174-BF5A-2E19-4CB7-F123C867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07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C12B72-DA9B-3BDA-3CC9-892BBBC6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5577C9-B522-4570-83C1-224442D7D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DEEC5D-D798-E1E4-5254-E171F4E6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7F8283-1F02-FAE4-C007-F382E27D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6F8A0F-5BFA-39CD-69E9-D170851E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17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09598B-13DD-8E3B-746A-C740C3D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133F8-A10B-79CC-D36B-8A6BC5023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74C9C6-8D73-4522-A0F9-530818E9E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76226F-6DFF-779A-3081-70B5AFD3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0923E4-B3F5-6179-B5B8-DE5D7F7B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1B0690-BED4-2930-6689-BCC1E6E3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79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EE2EF-3B9D-2516-665B-70AC1B42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F552B2-D041-155D-5A04-C088A74AC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C36E4C-B2F9-FB7F-D035-F9A42B3B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D1C28B-9650-E034-6D97-D79C80E5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00F0E83-CED2-A630-BF87-FFDC437A7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E23E537-F3C1-5045-F37E-9AC9BF7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7C70FE4-6766-BDC8-417D-F38B9DE9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74E2F4D-D8FA-07AE-DD82-2A724DE7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25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73C81-0DBE-427F-AF88-6092E94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D177A2-5F65-9234-46AD-9AA9B6BF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E625967-1E4E-9F26-4F58-58F8B854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67F9439-3444-C960-F204-ADC440B7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EF89AF-8FB9-4700-ECAA-B42FFC8E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150871-FB89-798B-C8B8-9F090C17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FE5622-F5C5-584E-49ED-21E0EEBE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0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B1112-AF63-03BB-84F8-AF6109EC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773061-31D1-DAEB-09C8-CFB809AF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4DDCC-449B-A689-4041-0139375FF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ACE8D1-9754-A128-D28A-AF23B764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2CBB10-9F64-A126-CB02-D499972B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1C9951-FBC9-5CB2-7A3A-A3A2FBE0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21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3DB9E-0269-DF0E-042C-88F2DFC4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8D491E8-3B3F-E733-A9F8-2AF97359B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1EA697-2758-B2C6-1EDF-30C81F9B4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053C46-8FD3-83B8-68DA-3F07D7B5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6FF85A-0A22-426D-F739-C15E3A82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1AEB45-774E-5CF6-2E36-181A2797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5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E7B9D5-F344-865F-C2D5-4A42CF6A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27DE25-99F3-0312-7E1C-816867F93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3640D4-3965-758C-E83E-7466066E7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50624-34B7-49C7-BCA3-F52469AF8023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CC68F-798D-44CE-79F6-9F4393918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CB7828-EFE9-C7A1-6B49-6D2E83065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860DF-1021-41AB-8F80-B8FCA346FC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es-alpha.org/authorization/log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s-alpha.org/" TargetMode="External"/><Relationship Id="rId2" Type="http://schemas.openxmlformats.org/officeDocument/2006/relationships/hyperlink" Target="https://www.ces-alpha.org/hp/RIS2025-basics-of-programmin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A1907E-332C-33D7-9B9E-AB1251A23D57}"/>
              </a:ext>
            </a:extLst>
          </p:cNvPr>
          <p:cNvSpPr txBox="1"/>
          <p:nvPr/>
        </p:nvSpPr>
        <p:spPr>
          <a:xfrm>
            <a:off x="3541546" y="267286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受講方法と成績評価</a:t>
            </a:r>
          </a:p>
        </p:txBody>
      </p:sp>
    </p:spTree>
    <p:extLst>
      <p:ext uri="{BB962C8B-B14F-4D97-AF65-F5344CB8AC3E}">
        <p14:creationId xmlns:p14="http://schemas.microsoft.com/office/powerpoint/2010/main" val="164800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C57CB4-01F9-7070-46E6-0CA84243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7" y="1653791"/>
            <a:ext cx="11174384" cy="374384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8651DBD-940C-EF1E-08D1-E21CB14D683D}"/>
              </a:ext>
            </a:extLst>
          </p:cNvPr>
          <p:cNvSpPr txBox="1"/>
          <p:nvPr/>
        </p:nvSpPr>
        <p:spPr>
          <a:xfrm>
            <a:off x="253832" y="57150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認証メールが送られる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F03B57C-7A42-3012-FE9D-09868F16301C}"/>
              </a:ext>
            </a:extLst>
          </p:cNvPr>
          <p:cNvSpPr/>
          <p:nvPr/>
        </p:nvSpPr>
        <p:spPr>
          <a:xfrm>
            <a:off x="483578" y="4056184"/>
            <a:ext cx="9952892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39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B87A258-FBAE-1EDB-691D-539A38D9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0" y="940777"/>
            <a:ext cx="4038495" cy="5652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24BE72B-196A-2F1C-64CA-B0ABAC97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95" y="940777"/>
            <a:ext cx="3867545" cy="5677242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9EDA79F3-6636-F340-629C-76C3BF1051B2}"/>
              </a:ext>
            </a:extLst>
          </p:cNvPr>
          <p:cNvSpPr/>
          <p:nvPr/>
        </p:nvSpPr>
        <p:spPr>
          <a:xfrm>
            <a:off x="164125" y="5847659"/>
            <a:ext cx="1585546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C5A5A4F-B24E-0FC2-BB1C-E6C5C8DAD758}"/>
              </a:ext>
            </a:extLst>
          </p:cNvPr>
          <p:cNvSpPr/>
          <p:nvPr/>
        </p:nvSpPr>
        <p:spPr>
          <a:xfrm>
            <a:off x="5617216" y="5917223"/>
            <a:ext cx="829407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C63F5B-14EB-1D12-D81C-89766D75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040" y="1075250"/>
            <a:ext cx="3781113" cy="494205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DE53A7-6CB4-D79F-2CEF-C2E2583190C0}"/>
              </a:ext>
            </a:extLst>
          </p:cNvPr>
          <p:cNvSpPr txBox="1"/>
          <p:nvPr/>
        </p:nvSpPr>
        <p:spPr>
          <a:xfrm>
            <a:off x="527539" y="264608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 alpha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にログイン</a:t>
            </a:r>
          </a:p>
        </p:txBody>
      </p:sp>
    </p:spTree>
    <p:extLst>
      <p:ext uri="{BB962C8B-B14F-4D97-AF65-F5344CB8AC3E}">
        <p14:creationId xmlns:p14="http://schemas.microsoft.com/office/powerpoint/2010/main" val="365299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4966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毎回授業の事前準備</a:t>
            </a:r>
          </a:p>
        </p:txBody>
      </p:sp>
    </p:spTree>
    <p:extLst>
      <p:ext uri="{BB962C8B-B14F-4D97-AF65-F5344CB8AC3E}">
        <p14:creationId xmlns:p14="http://schemas.microsoft.com/office/powerpoint/2010/main" val="322727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56" y="1119042"/>
            <a:ext cx="113482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CES-Alpha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のログイン画面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https://www.ces-alpha.org/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に接続し、配付された</a:t>
            </a:r>
            <a:r>
              <a:rPr lang="en-US" altLang="ja-JP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E-mail</a:t>
            </a:r>
            <a:r>
              <a:rPr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アドレス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パスワード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を入力して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をクリックしてください。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ログイン</a:t>
            </a:r>
            <a:r>
              <a:rPr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bookmark</a:t>
            </a:r>
            <a:r>
              <a: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をお勧めします</a:t>
            </a:r>
            <a:endParaRPr lang="en-US" altLang="ja-JP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CD2C8BF-ED66-4D2C-9206-B05BB2ACDF30}"/>
              </a:ext>
            </a:extLst>
          </p:cNvPr>
          <p:cNvSpPr/>
          <p:nvPr/>
        </p:nvSpPr>
        <p:spPr>
          <a:xfrm>
            <a:off x="6665627" y="636203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ログイン後、ホーム画面が表示されます</a:t>
            </a:r>
            <a:endParaRPr lang="en-US" altLang="ja-JP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483C08F1-C3F2-567A-F537-9F91CFB5C05B}"/>
              </a:ext>
            </a:extLst>
          </p:cNvPr>
          <p:cNvSpPr/>
          <p:nvPr/>
        </p:nvSpPr>
        <p:spPr>
          <a:xfrm>
            <a:off x="5005262" y="5861883"/>
            <a:ext cx="1020965" cy="67722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DF5F11-06E9-2ACA-B975-6FF378D5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61" y="3788961"/>
            <a:ext cx="5336183" cy="2512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660CEA-4578-31B9-B999-9A3307409609}"/>
              </a:ext>
            </a:extLst>
          </p:cNvPr>
          <p:cNvSpPr txBox="1"/>
          <p:nvPr/>
        </p:nvSpPr>
        <p:spPr>
          <a:xfrm>
            <a:off x="10985546" y="3839523"/>
            <a:ext cx="472586" cy="20005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700" dirty="0">
                <a:solidFill>
                  <a:schemeClr val="bg1"/>
                </a:solidFill>
              </a:rPr>
              <a:t>NAME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A649B78-7BCC-4578-8CCD-6739B4C926EC}"/>
              </a:ext>
            </a:extLst>
          </p:cNvPr>
          <p:cNvSpPr/>
          <p:nvPr/>
        </p:nvSpPr>
        <p:spPr>
          <a:xfrm>
            <a:off x="6105769" y="2468460"/>
            <a:ext cx="5352363" cy="94746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4138" defTabSz="763588">
              <a:lnSpc>
                <a:spcPct val="200000"/>
              </a:lnSpc>
              <a:tabLst>
                <a:tab pos="1527175" algn="l"/>
              </a:tabLst>
            </a:pPr>
            <a:r>
              <a:rPr lang="en-US" altLang="ja-JP" dirty="0"/>
              <a:t>E-Mail </a:t>
            </a:r>
            <a:r>
              <a:rPr lang="ja-JP" altLang="en-US" dirty="0"/>
              <a:t>：</a:t>
            </a:r>
            <a:r>
              <a:rPr lang="en-US" altLang="ja-JP" dirty="0"/>
              <a:t>	</a:t>
            </a:r>
            <a:r>
              <a:rPr lang="en-US" altLang="ja-JP" dirty="0">
                <a:solidFill>
                  <a:srgbClr val="FF0000"/>
                </a:solidFill>
              </a:rPr>
              <a:t>st***@2024tokyo.jp  </a:t>
            </a:r>
            <a:r>
              <a:rPr lang="en-US" altLang="ja-JP" sz="1000" dirty="0">
                <a:solidFill>
                  <a:srgbClr val="FF0000"/>
                </a:solidFill>
              </a:rPr>
              <a:t>(***</a:t>
            </a:r>
            <a:r>
              <a:rPr lang="ja-JP" altLang="en-US" sz="1000" dirty="0">
                <a:solidFill>
                  <a:srgbClr val="FF0000"/>
                </a:solidFill>
              </a:rPr>
              <a:t>は数字</a:t>
            </a:r>
            <a:r>
              <a:rPr lang="en-US" altLang="ja-JP" sz="1000" dirty="0">
                <a:solidFill>
                  <a:srgbClr val="FF0000"/>
                </a:solidFill>
              </a:rPr>
              <a:t>3</a:t>
            </a:r>
            <a:r>
              <a:rPr lang="ja-JP" altLang="en-US" sz="1000" dirty="0">
                <a:solidFill>
                  <a:srgbClr val="FF0000"/>
                </a:solidFill>
              </a:rPr>
              <a:t>文字</a:t>
            </a:r>
            <a:r>
              <a:rPr lang="en-US" altLang="ja-JP" sz="1000" dirty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  <a:p>
            <a:pPr marL="84138">
              <a:tabLst>
                <a:tab pos="1527175" algn="l"/>
              </a:tabLst>
            </a:pPr>
            <a:r>
              <a:rPr lang="ja-JP" altLang="en-US" dirty="0"/>
              <a:t>パスワード：</a:t>
            </a:r>
            <a:r>
              <a:rPr lang="en-US" altLang="ja-JP" dirty="0"/>
              <a:t>	</a:t>
            </a:r>
            <a:r>
              <a:rPr lang="en-US" altLang="ja-JP" dirty="0">
                <a:solidFill>
                  <a:srgbClr val="FF0000"/>
                </a:solidFill>
              </a:rPr>
              <a:t>********  </a:t>
            </a:r>
            <a:r>
              <a:rPr lang="en-US" altLang="ja-JP" sz="1050" dirty="0">
                <a:solidFill>
                  <a:srgbClr val="FF0000"/>
                </a:solidFill>
              </a:rPr>
              <a:t>(</a:t>
            </a:r>
            <a:r>
              <a:rPr lang="ja-JP" altLang="en-US" sz="1050" dirty="0">
                <a:solidFill>
                  <a:srgbClr val="FF0000"/>
                </a:solidFill>
              </a:rPr>
              <a:t>英数字</a:t>
            </a:r>
            <a:r>
              <a:rPr lang="en-US" altLang="ja-JP" sz="1050" dirty="0">
                <a:solidFill>
                  <a:srgbClr val="FF0000"/>
                </a:solidFill>
              </a:rPr>
              <a:t>8</a:t>
            </a:r>
            <a:r>
              <a:rPr lang="ja-JP" altLang="en-US" sz="1050" dirty="0">
                <a:solidFill>
                  <a:srgbClr val="FF0000"/>
                </a:solidFill>
              </a:rPr>
              <a:t>文字</a:t>
            </a:r>
            <a:r>
              <a:rPr lang="en-US" altLang="ja-JP" sz="1050" dirty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2EC64C7-8245-4F60-B672-D39B2C6A4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87" y="2514042"/>
            <a:ext cx="3975564" cy="4094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439471-36CB-8BB8-3425-3DA5C36B59CA}"/>
              </a:ext>
            </a:extLst>
          </p:cNvPr>
          <p:cNvSpPr txBox="1"/>
          <p:nvPr/>
        </p:nvSpPr>
        <p:spPr>
          <a:xfrm>
            <a:off x="620228" y="45529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①授業用システムにログイン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11ABBAB-4502-6874-126F-21EBE0D55E3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284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もとのタブにもどって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44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③授業トップに移動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F6E74C-3D79-865D-5EBC-5BD7A729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69" y="1731554"/>
            <a:ext cx="8756139" cy="4648603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EB5B97A-0D13-6114-7E5B-396E86CED081}"/>
              </a:ext>
            </a:extLst>
          </p:cNvPr>
          <p:cNvSpPr/>
          <p:nvPr/>
        </p:nvSpPr>
        <p:spPr>
          <a:xfrm>
            <a:off x="8264770" y="4196533"/>
            <a:ext cx="1591408" cy="5627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540FEA-A8BF-D054-E48C-1B8B2BC6288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925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01" y="1348396"/>
            <a:ext cx="10515600" cy="435133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学習ツールの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に移動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41C05A-97CA-4650-A7B6-242077E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8" y="2151636"/>
            <a:ext cx="10763803" cy="3619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B176C3-B7C9-B0B5-5CD4-C491EB3923AA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01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起動</a:t>
            </a:r>
            <a:r>
              <a:rPr lang="en-US" altLang="ja-JP" sz="2000" dirty="0"/>
              <a:t>] </a:t>
            </a:r>
            <a:r>
              <a:rPr lang="ja-JP" altLang="en-US" sz="2000" dirty="0"/>
              <a:t>をクリック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16" y="40343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⑤仮想マシンの起動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24323C2-9D55-4ED6-9EC6-1DED838B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6" y="1863557"/>
            <a:ext cx="4847473" cy="3130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365DDBD-A1DA-424F-AECC-8375F7F1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89" y="2508433"/>
            <a:ext cx="3393650" cy="23007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8F5A199-926D-4A0B-9FD0-69C445EE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886" y="4938902"/>
            <a:ext cx="8091436" cy="142135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DFBA51-E62A-40B3-A278-5B59F4418429}"/>
              </a:ext>
            </a:extLst>
          </p:cNvPr>
          <p:cNvSpPr txBox="1"/>
          <p:nvPr/>
        </p:nvSpPr>
        <p:spPr>
          <a:xfrm>
            <a:off x="5586412" y="1479550"/>
            <a:ext cx="6103854" cy="88870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仮想マシンの起動には</a:t>
            </a:r>
            <a:r>
              <a:rPr lang="en-US" altLang="ja-JP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120</a:t>
            </a: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秒程かかります。</a:t>
            </a:r>
            <a:br>
              <a:rPr lang="en-US" altLang="ja-JP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授業開始前に早めに起動しておきましょう。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0EF938D1-B719-4907-BDCF-E73D1D9FCEB6}"/>
              </a:ext>
            </a:extLst>
          </p:cNvPr>
          <p:cNvSpPr/>
          <p:nvPr/>
        </p:nvSpPr>
        <p:spPr>
          <a:xfrm>
            <a:off x="4818215" y="3711539"/>
            <a:ext cx="615285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0669D6E8-4245-49F4-8E58-551E974AC6C0}"/>
              </a:ext>
            </a:extLst>
          </p:cNvPr>
          <p:cNvSpPr/>
          <p:nvPr/>
        </p:nvSpPr>
        <p:spPr>
          <a:xfrm rot="3951960">
            <a:off x="8301524" y="4730997"/>
            <a:ext cx="615285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A625A0-208A-417B-8EAC-1289F38E4081}"/>
              </a:ext>
            </a:extLst>
          </p:cNvPr>
          <p:cNvSpPr txBox="1"/>
          <p:nvPr/>
        </p:nvSpPr>
        <p:spPr>
          <a:xfrm>
            <a:off x="5448009" y="6157438"/>
            <a:ext cx="1877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仮想マシンの</a:t>
            </a:r>
            <a:r>
              <a:rPr kumimoji="1" lang="en-US" altLang="ja-JP" sz="1100" dirty="0" err="1"/>
              <a:t>ip</a:t>
            </a:r>
            <a:r>
              <a:rPr kumimoji="1" lang="ja-JP" altLang="en-US" sz="1100" dirty="0"/>
              <a:t>アドレスは</a:t>
            </a:r>
            <a:br>
              <a:rPr kumimoji="1" lang="en-US" altLang="ja-JP" sz="1100" dirty="0"/>
            </a:br>
            <a:r>
              <a:rPr kumimoji="1" lang="ja-JP" altLang="en-US" sz="1100" dirty="0"/>
              <a:t>起動するたびランダムに</a:t>
            </a:r>
            <a:br>
              <a:rPr kumimoji="1" lang="en-US" altLang="ja-JP" sz="1100" dirty="0"/>
            </a:br>
            <a:r>
              <a:rPr kumimoji="1" lang="ja-JP" altLang="en-US" sz="1100" dirty="0"/>
              <a:t>割り当てられます。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3D49B2-8F14-E6BA-464E-BA460BE2D934}"/>
              </a:ext>
            </a:extLst>
          </p:cNvPr>
          <p:cNvSpPr txBox="1"/>
          <p:nvPr/>
        </p:nvSpPr>
        <p:spPr>
          <a:xfrm>
            <a:off x="706316" y="985525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プログラミング演習のためのシステムを起動します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55B12C-46AB-40A5-03D7-AF775D7ED2AE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62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[Settings] -&gt; [Language] -&gt; [Japanese(Japan)- </a:t>
            </a:r>
            <a:r>
              <a:rPr lang="ja-JP" altLang="en-US" sz="2000" dirty="0"/>
              <a:t>日本語（日本）</a:t>
            </a:r>
            <a:r>
              <a:rPr lang="en-US" altLang="ja-JP" sz="2000" dirty="0"/>
              <a:t>] -&gt; [Change and reload]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6DE3-A42C-51E7-91BC-76CF2880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⑥（オプション）言語設定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2ACE16B-9C07-466C-A3EC-D46BA467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3" y="1665498"/>
            <a:ext cx="10939334" cy="487526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25D61A0-F60D-40CD-B669-E5219860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40" y="3219726"/>
            <a:ext cx="4743694" cy="1549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9DBF2509-C040-4CC6-8BCA-CB825F8AEFA5}"/>
              </a:ext>
            </a:extLst>
          </p:cNvPr>
          <p:cNvSpPr/>
          <p:nvPr/>
        </p:nvSpPr>
        <p:spPr>
          <a:xfrm rot="19986408">
            <a:off x="6880912" y="2883611"/>
            <a:ext cx="707011" cy="546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4BAEBA-A742-29FF-7A6C-340C56A59A41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90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03CC20C-47D4-51ED-93BF-01D699CC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5" y="1828767"/>
            <a:ext cx="9720846" cy="6430441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BFBF378-C293-AA14-61D4-E4FFFB12E14D}"/>
              </a:ext>
            </a:extLst>
          </p:cNvPr>
          <p:cNvSpPr/>
          <p:nvPr/>
        </p:nvSpPr>
        <p:spPr>
          <a:xfrm>
            <a:off x="3406588" y="3427251"/>
            <a:ext cx="493059" cy="584775"/>
          </a:xfrm>
          <a:prstGeom prst="wedgeRoundRectCallout">
            <a:avLst>
              <a:gd name="adj1" fmla="val -226245"/>
              <a:gd name="adj2" fmla="val -35601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EEF1B3-FA89-EB83-05ED-5FA75D24ACEA}"/>
              </a:ext>
            </a:extLst>
          </p:cNvPr>
          <p:cNvSpPr txBox="1"/>
          <p:nvPr/>
        </p:nvSpPr>
        <p:spPr>
          <a:xfrm>
            <a:off x="1515465" y="127072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このマークをクリック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B0B7013-7B33-F35B-B056-21283D7C781F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7C6AF-49B0-F876-81D3-6B943B74AD75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</p:spTree>
    <p:extLst>
      <p:ext uri="{BB962C8B-B14F-4D97-AF65-F5344CB8AC3E}">
        <p14:creationId xmlns:p14="http://schemas.microsoft.com/office/powerpoint/2010/main" val="3781126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E9B99E-C864-435A-D013-71AFCEA4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28" y="1310159"/>
            <a:ext cx="9480102" cy="554784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09C41A-52BB-2F5F-5183-3AC006C0B9B9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503F8-3D6B-0344-57BC-EC4B7F3E1499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EE4B3C8-C2C2-DF33-4B40-EF8322FF4F26}"/>
              </a:ext>
            </a:extLst>
          </p:cNvPr>
          <p:cNvSpPr/>
          <p:nvPr/>
        </p:nvSpPr>
        <p:spPr>
          <a:xfrm>
            <a:off x="1070043" y="3570051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727C86-3591-E98C-5BAD-F8A6BDD4B0E7}"/>
              </a:ext>
            </a:extLst>
          </p:cNvPr>
          <p:cNvSpPr/>
          <p:nvPr/>
        </p:nvSpPr>
        <p:spPr>
          <a:xfrm>
            <a:off x="3031787" y="2811294"/>
            <a:ext cx="4896256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4093C4C-A893-94D8-BC2E-A5273462D4CC}"/>
              </a:ext>
            </a:extLst>
          </p:cNvPr>
          <p:cNvSpPr/>
          <p:nvPr/>
        </p:nvSpPr>
        <p:spPr>
          <a:xfrm>
            <a:off x="6332705" y="5311576"/>
            <a:ext cx="1269007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69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56D2677-DC68-068F-6D67-017BEF792748}"/>
              </a:ext>
            </a:extLst>
          </p:cNvPr>
          <p:cNvSpPr txBox="1"/>
          <p:nvPr/>
        </p:nvSpPr>
        <p:spPr>
          <a:xfrm>
            <a:off x="703384" y="53687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8600F0-125A-ECBE-6EC5-0B55A46E5F04}"/>
              </a:ext>
            </a:extLst>
          </p:cNvPr>
          <p:cNvSpPr txBox="1"/>
          <p:nvPr/>
        </p:nvSpPr>
        <p:spPr>
          <a:xfrm>
            <a:off x="624253" y="1557499"/>
            <a:ext cx="11167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冒頭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分：前回の講義内容に対応する演習課題を時間制限付きで提示（その都度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LMS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にリンクを張り付けます）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こちらの提出をもって出欠・採点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します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（高校生は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17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時過ぎから）。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20 - 35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分：前回の演習課題の答え解説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3.  35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- 55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分：講義（コーディング例と構文の解説）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4.  55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- 85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分：演習（講義に基づく類題をとく）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5. 85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- 105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　演習の答え解説</a:t>
            </a:r>
            <a:b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9090E48-1A7F-C2D6-F664-BF0F91E6F05D}"/>
              </a:ext>
            </a:extLst>
          </p:cNvPr>
          <p:cNvSpPr txBox="1"/>
          <p:nvPr/>
        </p:nvSpPr>
        <p:spPr>
          <a:xfrm>
            <a:off x="703384" y="4838836"/>
            <a:ext cx="4366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3,4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のイメージは次ページ参照</a:t>
            </a:r>
          </a:p>
        </p:txBody>
      </p:sp>
    </p:spTree>
    <p:extLst>
      <p:ext uri="{BB962C8B-B14F-4D97-AF65-F5344CB8AC3E}">
        <p14:creationId xmlns:p14="http://schemas.microsoft.com/office/powerpoint/2010/main" val="273555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0FB026-17F7-395C-C83C-B064ADF18845}"/>
              </a:ext>
            </a:extLst>
          </p:cNvPr>
          <p:cNvSpPr txBox="1"/>
          <p:nvPr/>
        </p:nvSpPr>
        <p:spPr>
          <a:xfrm>
            <a:off x="51196" y="82684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Chrome book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の場合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671C5D-B2E8-05F4-3A99-C8600D86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" y="667459"/>
            <a:ext cx="9610927" cy="32682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128D190-85B1-A059-D15B-6E852385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55" y="2244373"/>
            <a:ext cx="7075251" cy="4552259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B4CB4A5-1539-D220-5A70-D804CD9BCBB3}"/>
              </a:ext>
            </a:extLst>
          </p:cNvPr>
          <p:cNvSpPr/>
          <p:nvPr/>
        </p:nvSpPr>
        <p:spPr>
          <a:xfrm>
            <a:off x="1108954" y="1695111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267EBAB-EFCD-F180-BA5E-9FF9CE097E32}"/>
              </a:ext>
            </a:extLst>
          </p:cNvPr>
          <p:cNvSpPr/>
          <p:nvPr/>
        </p:nvSpPr>
        <p:spPr>
          <a:xfrm>
            <a:off x="7033097" y="3247754"/>
            <a:ext cx="4896256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831D71F-5DE8-FD34-57E9-ED89D5D5F355}"/>
              </a:ext>
            </a:extLst>
          </p:cNvPr>
          <p:cNvSpPr/>
          <p:nvPr/>
        </p:nvSpPr>
        <p:spPr>
          <a:xfrm>
            <a:off x="10729607" y="6385019"/>
            <a:ext cx="1269007" cy="362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85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AB5CF6-139D-02CA-CEE4-8CB0E5A6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62" y="1257157"/>
            <a:ext cx="10745131" cy="5509737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0DEF1DA3-AE5A-3055-3758-5B1065410861}"/>
              </a:ext>
            </a:extLst>
          </p:cNvPr>
          <p:cNvSpPr/>
          <p:nvPr/>
        </p:nvSpPr>
        <p:spPr>
          <a:xfrm>
            <a:off x="1488333" y="3825084"/>
            <a:ext cx="2333494" cy="373881"/>
          </a:xfrm>
          <a:prstGeom prst="wedgeRoundRectCallout">
            <a:avLst>
              <a:gd name="adj1" fmla="val -19477"/>
              <a:gd name="adj2" fmla="val 13052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04D28F-B9F5-A19B-234C-B3BEE9CB58E8}"/>
              </a:ext>
            </a:extLst>
          </p:cNvPr>
          <p:cNvSpPr txBox="1"/>
          <p:nvPr/>
        </p:nvSpPr>
        <p:spPr>
          <a:xfrm>
            <a:off x="1488333" y="4651932"/>
            <a:ext cx="4750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講義ノートが取り込まれる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前回までのノートも一覧表示される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79501E-8F90-AB6E-4D00-55DBC48F9E8E}"/>
              </a:ext>
            </a:extLst>
          </p:cNvPr>
          <p:cNvSpPr txBox="1"/>
          <p:nvPr/>
        </p:nvSpPr>
        <p:spPr>
          <a:xfrm>
            <a:off x="92216" y="189889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748A53-29C9-34BA-020D-966F33BE4DC5}"/>
              </a:ext>
            </a:extLst>
          </p:cNvPr>
          <p:cNvSpPr txBox="1"/>
          <p:nvPr/>
        </p:nvSpPr>
        <p:spPr>
          <a:xfrm>
            <a:off x="311285" y="80906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⑦教材（講義ノート）を取り込む</a:t>
            </a:r>
          </a:p>
        </p:txBody>
      </p:sp>
    </p:spTree>
    <p:extLst>
      <p:ext uri="{BB962C8B-B14F-4D97-AF65-F5344CB8AC3E}">
        <p14:creationId xmlns:p14="http://schemas.microsoft.com/office/powerpoint/2010/main" val="371587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2B76DB-AB0C-31F7-1552-2D1628D9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0" y="937090"/>
            <a:ext cx="11035553" cy="562731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3353A0F-F1BA-E14F-FFDB-E8FFC04E2C1C}"/>
              </a:ext>
            </a:extLst>
          </p:cNvPr>
          <p:cNvSpPr/>
          <p:nvPr/>
        </p:nvSpPr>
        <p:spPr>
          <a:xfrm>
            <a:off x="597188" y="3661977"/>
            <a:ext cx="2292064" cy="246636"/>
          </a:xfrm>
          <a:prstGeom prst="wedgeRoundRectCallout">
            <a:avLst>
              <a:gd name="adj1" fmla="val -21377"/>
              <a:gd name="adj2" fmla="val 12911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03C2B8-5F19-C473-8777-DFABA8555F16}"/>
              </a:ext>
            </a:extLst>
          </p:cNvPr>
          <p:cNvSpPr txBox="1"/>
          <p:nvPr/>
        </p:nvSpPr>
        <p:spPr>
          <a:xfrm>
            <a:off x="196542" y="422237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教材（講義ノート）が取り込まれている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ダブルクリックするとノートが開かれる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F48114B-3BA8-4FC2-FD82-AE3562F6A2D9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546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5B18AC-B025-EE49-DB6D-7437A1B9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2" y="825147"/>
            <a:ext cx="9845893" cy="37874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BC6EEF-8AA3-9308-5F98-A98012707301}"/>
              </a:ext>
            </a:extLst>
          </p:cNvPr>
          <p:cNvSpPr txBox="1"/>
          <p:nvPr/>
        </p:nvSpPr>
        <p:spPr>
          <a:xfrm>
            <a:off x="472662" y="36348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ダウンロードができない場合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0FB587E-347C-006E-9610-EFF8AC97A062}"/>
              </a:ext>
            </a:extLst>
          </p:cNvPr>
          <p:cNvSpPr/>
          <p:nvPr/>
        </p:nvSpPr>
        <p:spPr>
          <a:xfrm>
            <a:off x="6974732" y="1176916"/>
            <a:ext cx="180934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6D7275B-F580-CD8F-9454-270E019B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16" y="2227455"/>
            <a:ext cx="9556308" cy="4115157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0A37933-424A-8E8E-0D66-5014023C2500}"/>
              </a:ext>
            </a:extLst>
          </p:cNvPr>
          <p:cNvSpPr/>
          <p:nvPr/>
        </p:nvSpPr>
        <p:spPr>
          <a:xfrm>
            <a:off x="10038944" y="2340993"/>
            <a:ext cx="554475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24E9310-0326-92C3-F5CC-D2D8B84E2BB8}"/>
              </a:ext>
            </a:extLst>
          </p:cNvPr>
          <p:cNvSpPr/>
          <p:nvPr/>
        </p:nvSpPr>
        <p:spPr>
          <a:xfrm>
            <a:off x="9794384" y="4110969"/>
            <a:ext cx="1042229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2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演習</a:t>
            </a:r>
          </a:p>
        </p:txBody>
      </p:sp>
    </p:spTree>
    <p:extLst>
      <p:ext uri="{BB962C8B-B14F-4D97-AF65-F5344CB8AC3E}">
        <p14:creationId xmlns:p14="http://schemas.microsoft.com/office/powerpoint/2010/main" val="248683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B39A1-4B7C-FD66-D1FB-277D541B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01" y="954017"/>
            <a:ext cx="11245798" cy="509028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ja-JP" sz="2000" dirty="0"/>
              <a:t>Notebook</a:t>
            </a:r>
            <a:r>
              <a:rPr lang="ja-JP" altLang="en-US" sz="2000" dirty="0"/>
              <a:t>の入力枠に</a:t>
            </a:r>
            <a:r>
              <a:rPr lang="en-US" altLang="ja-JP" sz="2000" dirty="0"/>
              <a:t> 1+1 </a:t>
            </a:r>
            <a:r>
              <a:rPr lang="ja-JP" altLang="en-US" sz="2000" dirty="0"/>
              <a:t>と入力して</a:t>
            </a:r>
            <a:r>
              <a:rPr lang="en-US" altLang="ja-JP" sz="2000" dirty="0"/>
              <a:t>[Ctrl]</a:t>
            </a:r>
            <a:r>
              <a:rPr lang="ja-JP" altLang="en-US" sz="2000" dirty="0"/>
              <a:t>キーを押しながら</a:t>
            </a:r>
            <a:r>
              <a:rPr lang="en-US" altLang="ja-JP" sz="2000" dirty="0"/>
              <a:t>[Enter]</a:t>
            </a:r>
            <a:r>
              <a:rPr lang="ja-JP" altLang="en-US" sz="2000" dirty="0"/>
              <a:t>キーを押す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D0593BB4-13B0-45B4-8183-DA97181B61FA}"/>
              </a:ext>
            </a:extLst>
          </p:cNvPr>
          <p:cNvSpPr txBox="1">
            <a:spLocks/>
          </p:cNvSpPr>
          <p:nvPr/>
        </p:nvSpPr>
        <p:spPr>
          <a:xfrm>
            <a:off x="838200" y="965238"/>
            <a:ext cx="10515600" cy="76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ja-JP" altLang="en-US" sz="46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E8C88E-BB2F-434B-874E-79C95B00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49" y="1541483"/>
            <a:ext cx="9093667" cy="4692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52159-5899-4BCF-9963-47AA3F1D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439" y="2695842"/>
            <a:ext cx="3149762" cy="1606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2C70218-491A-44CC-86B4-C46CDE21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22" y="3785780"/>
            <a:ext cx="4673840" cy="1625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760C36F9-DA02-4541-85E4-153FE88932D5}"/>
              </a:ext>
            </a:extLst>
          </p:cNvPr>
          <p:cNvSpPr/>
          <p:nvPr/>
        </p:nvSpPr>
        <p:spPr>
          <a:xfrm rot="2268979">
            <a:off x="2928808" y="2453481"/>
            <a:ext cx="711776" cy="79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0DE1A3AB-0D8F-45ED-AA6B-D13E51459B7B}"/>
              </a:ext>
            </a:extLst>
          </p:cNvPr>
          <p:cNvSpPr/>
          <p:nvPr/>
        </p:nvSpPr>
        <p:spPr>
          <a:xfrm rot="2268979">
            <a:off x="4663015" y="3925015"/>
            <a:ext cx="711776" cy="79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6399230-3B86-4A42-82AC-D176BB05D4A6}"/>
              </a:ext>
            </a:extLst>
          </p:cNvPr>
          <p:cNvSpPr/>
          <p:nvPr/>
        </p:nvSpPr>
        <p:spPr>
          <a:xfrm>
            <a:off x="1777055" y="4485725"/>
            <a:ext cx="2853033" cy="1059379"/>
          </a:xfrm>
          <a:prstGeom prst="wedgeRectCallout">
            <a:avLst>
              <a:gd name="adj1" fmla="val 53993"/>
              <a:gd name="adj2" fmla="val -5355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[Ctrl]</a:t>
            </a:r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 dirty="0">
                <a:solidFill>
                  <a:schemeClr val="tx1"/>
                </a:solidFill>
              </a:rPr>
              <a:t>コ</a:t>
            </a:r>
            <a:r>
              <a:rPr kumimoji="1" lang="ja-JP" altLang="en-US" sz="1100" dirty="0">
                <a:solidFill>
                  <a:schemeClr val="tx1"/>
                </a:solidFill>
              </a:rPr>
              <a:t>ントロールキー</a:t>
            </a:r>
            <a:r>
              <a:rPr kumimoji="1" lang="en-US" altLang="ja-JP" sz="1100" dirty="0">
                <a:solidFill>
                  <a:schemeClr val="tx1"/>
                </a:solidFill>
              </a:rPr>
              <a:t>)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ja-JP" altLang="en-US" dirty="0">
                <a:solidFill>
                  <a:schemeClr val="tx1"/>
                </a:solidFill>
              </a:rPr>
              <a:t>＋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[Enter]</a:t>
            </a:r>
            <a:endParaRPr kumimoji="1" lang="ja-JP" altLang="en-US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604D316-C7E8-49FB-AD46-56FD67467885}"/>
              </a:ext>
            </a:extLst>
          </p:cNvPr>
          <p:cNvSpPr/>
          <p:nvPr/>
        </p:nvSpPr>
        <p:spPr>
          <a:xfrm>
            <a:off x="1792965" y="2974184"/>
            <a:ext cx="1051258" cy="766316"/>
          </a:xfrm>
          <a:prstGeom prst="wedgeRectCallout">
            <a:avLst>
              <a:gd name="adj1" fmla="val 75147"/>
              <a:gd name="adj2" fmla="val -485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1+1</a:t>
            </a:r>
            <a:endParaRPr kumimoji="1" lang="ja-JP" altLang="en-US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0CA56911-4F78-400A-ADE9-35217E356339}"/>
              </a:ext>
            </a:extLst>
          </p:cNvPr>
          <p:cNvSpPr/>
          <p:nvPr/>
        </p:nvSpPr>
        <p:spPr>
          <a:xfrm>
            <a:off x="6348277" y="4990304"/>
            <a:ext cx="3888010" cy="570474"/>
          </a:xfrm>
          <a:prstGeom prst="wedgeRectCallout">
            <a:avLst>
              <a:gd name="adj1" fmla="val -60721"/>
              <a:gd name="adj2" fmla="val -4491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計算結果が表示されたら成功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B2B1EC-A42F-47C1-B77A-AF95B176B28B}"/>
              </a:ext>
            </a:extLst>
          </p:cNvPr>
          <p:cNvSpPr txBox="1"/>
          <p:nvPr/>
        </p:nvSpPr>
        <p:spPr>
          <a:xfrm>
            <a:off x="5386765" y="5710091"/>
            <a:ext cx="6103854" cy="88575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プログラムは半角文字で入力します。</a:t>
            </a:r>
            <a:endParaRPr lang="en-US" altLang="ja-JP" sz="1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エラーが出た場合は</a:t>
            </a:r>
            <a:r>
              <a:rPr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1+1</a:t>
            </a:r>
            <a:r>
              <a:rPr lang="ja-JP" altLang="en-US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を半角にしてみてください。</a:t>
            </a:r>
            <a:endParaRPr lang="en-US" altLang="ja-JP" sz="1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CA5B7C-7BB2-A451-6C3F-A559A57344B0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730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答案提出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7D6E72-4107-F0D1-4BC1-EC8E74CF4F5E}"/>
              </a:ext>
            </a:extLst>
          </p:cNvPr>
          <p:cNvSpPr txBox="1"/>
          <p:nvPr/>
        </p:nvSpPr>
        <p:spPr>
          <a:xfrm>
            <a:off x="1679331" y="3516390"/>
            <a:ext cx="816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Windows</a:t>
            </a:r>
            <a:r>
              <a:rPr kumimoji="1" lang="ja-JP" altLang="en-US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の画面ですが、</a:t>
            </a:r>
            <a:r>
              <a:rPr kumimoji="1" lang="en-US" altLang="ja-JP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 book</a:t>
            </a:r>
            <a:r>
              <a:rPr kumimoji="1" lang="ja-JP" altLang="en-US" sz="24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も同様の操作です</a:t>
            </a:r>
          </a:p>
        </p:txBody>
      </p:sp>
    </p:spTree>
    <p:extLst>
      <p:ext uri="{BB962C8B-B14F-4D97-AF65-F5344CB8AC3E}">
        <p14:creationId xmlns:p14="http://schemas.microsoft.com/office/powerpoint/2010/main" val="169722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BA3D032-B6B5-1648-EFCD-2FAE8F9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4" y="953491"/>
            <a:ext cx="12192000" cy="611525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528BCAD1-3E3C-2337-C7AC-B9EFE842DE0C}"/>
              </a:ext>
            </a:extLst>
          </p:cNvPr>
          <p:cNvSpPr/>
          <p:nvPr/>
        </p:nvSpPr>
        <p:spPr>
          <a:xfrm>
            <a:off x="312959" y="3409519"/>
            <a:ext cx="1996831" cy="37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1CA2CB0F-4D72-7035-C7A5-E280A9A6D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442"/>
              </p:ext>
            </p:extLst>
          </p:nvPr>
        </p:nvGraphicFramePr>
        <p:xfrm>
          <a:off x="4590562" y="1807868"/>
          <a:ext cx="10083800" cy="56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9912691" imgH="11126562" progId="Paint.Picture">
                  <p:embed/>
                </p:oleObj>
              </mc:Choice>
              <mc:Fallback>
                <p:oleObj name="Bitmap Image" r:id="rId4" imgW="19912691" imgH="11126562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0562" y="1807868"/>
                        <a:ext cx="10083800" cy="563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楕円 7">
            <a:extLst>
              <a:ext uri="{FF2B5EF4-FFF2-40B4-BE49-F238E27FC236}">
                <a16:creationId xmlns:a16="http://schemas.microsoft.com/office/drawing/2014/main" id="{A6658803-844F-E98D-4EF4-0AC0C18E0BB6}"/>
              </a:ext>
            </a:extLst>
          </p:cNvPr>
          <p:cNvSpPr/>
          <p:nvPr/>
        </p:nvSpPr>
        <p:spPr>
          <a:xfrm>
            <a:off x="101944" y="1788387"/>
            <a:ext cx="735624" cy="378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83DDC48-6F83-D9CD-84B2-B1B7454CF266}"/>
              </a:ext>
            </a:extLst>
          </p:cNvPr>
          <p:cNvSpPr/>
          <p:nvPr/>
        </p:nvSpPr>
        <p:spPr>
          <a:xfrm>
            <a:off x="4780079" y="5744610"/>
            <a:ext cx="2460467" cy="319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DE187AB-473A-BF6B-E8DD-C9F7E77E09CA}"/>
              </a:ext>
            </a:extLst>
          </p:cNvPr>
          <p:cNvSpPr/>
          <p:nvPr/>
        </p:nvSpPr>
        <p:spPr>
          <a:xfrm>
            <a:off x="2910309" y="5493474"/>
            <a:ext cx="1775012" cy="770965"/>
          </a:xfrm>
          <a:prstGeom prst="rightArrow">
            <a:avLst>
              <a:gd name="adj1" fmla="val 50000"/>
              <a:gd name="adj2" fmla="val 779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A00CD520-1C7A-34EE-FA09-A8D1E73C7215}"/>
              </a:ext>
            </a:extLst>
          </p:cNvPr>
          <p:cNvSpPr/>
          <p:nvPr/>
        </p:nvSpPr>
        <p:spPr>
          <a:xfrm>
            <a:off x="2309790" y="2434310"/>
            <a:ext cx="415103" cy="216811"/>
          </a:xfrm>
          <a:prstGeom prst="wedgeRoundRectCallout">
            <a:avLst>
              <a:gd name="adj1" fmla="val 209872"/>
              <a:gd name="adj2" fmla="val -42633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A281BA-1753-3051-3030-F86DF377B78E}"/>
              </a:ext>
            </a:extLst>
          </p:cNvPr>
          <p:cNvSpPr txBox="1"/>
          <p:nvPr/>
        </p:nvSpPr>
        <p:spPr>
          <a:xfrm>
            <a:off x="3148863" y="131086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①答案を書いたら保存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217B47-F298-28D4-7F20-3ABB7A408657}"/>
              </a:ext>
            </a:extLst>
          </p:cNvPr>
          <p:cNvSpPr txBox="1"/>
          <p:nvPr/>
        </p:nvSpPr>
        <p:spPr>
          <a:xfrm>
            <a:off x="425040" y="384440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②提出するシートを選択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396960-5B13-572E-9125-A0FF53121952}"/>
              </a:ext>
            </a:extLst>
          </p:cNvPr>
          <p:cNvSpPr txBox="1"/>
          <p:nvPr/>
        </p:nvSpPr>
        <p:spPr>
          <a:xfrm>
            <a:off x="141823" y="13108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File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メニュー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8C9C20-130D-6B6D-6B95-2A4C084DA5D5}"/>
              </a:ext>
            </a:extLst>
          </p:cNvPr>
          <p:cNvSpPr txBox="1"/>
          <p:nvPr/>
        </p:nvSpPr>
        <p:spPr>
          <a:xfrm>
            <a:off x="6010312" y="54428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④ダウンロード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0A44EE-466A-90EA-D9AA-9F8496261644}"/>
              </a:ext>
            </a:extLst>
          </p:cNvPr>
          <p:cNvSpPr txBox="1"/>
          <p:nvPr/>
        </p:nvSpPr>
        <p:spPr>
          <a:xfrm>
            <a:off x="141823" y="4293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答案のダウンロード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3D013-71AD-71DD-3B2F-2A85B1476753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23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DF782B8-D611-D41A-23E2-2D711E02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03"/>
            <a:ext cx="12192000" cy="5540515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C9E5EFB-F447-1DD3-A6C2-DAF2CBF8B916}"/>
              </a:ext>
            </a:extLst>
          </p:cNvPr>
          <p:cNvSpPr/>
          <p:nvPr/>
        </p:nvSpPr>
        <p:spPr>
          <a:xfrm>
            <a:off x="614218" y="1159903"/>
            <a:ext cx="1773115" cy="316748"/>
          </a:xfrm>
          <a:prstGeom prst="wedgeRoundRectCallout">
            <a:avLst>
              <a:gd name="adj1" fmla="val 81603"/>
              <a:gd name="adj2" fmla="val -124745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AD7C69F1-963C-27B3-BE2E-B5E2F931B1C2}"/>
              </a:ext>
            </a:extLst>
          </p:cNvPr>
          <p:cNvSpPr/>
          <p:nvPr/>
        </p:nvSpPr>
        <p:spPr>
          <a:xfrm>
            <a:off x="9768254" y="3404873"/>
            <a:ext cx="1300017" cy="316748"/>
          </a:xfrm>
          <a:prstGeom prst="wedgeRoundRectCallout">
            <a:avLst>
              <a:gd name="adj1" fmla="val -127157"/>
              <a:gd name="adj2" fmla="val 29717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EF8C21-0C5C-CA62-BE42-0863F8B04815}"/>
              </a:ext>
            </a:extLst>
          </p:cNvPr>
          <p:cNvSpPr txBox="1"/>
          <p:nvPr/>
        </p:nvSpPr>
        <p:spPr>
          <a:xfrm>
            <a:off x="199043" y="4140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授業トップにもどる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B213FE-4EF2-C5AB-B2E6-3084521B12C0}"/>
              </a:ext>
            </a:extLst>
          </p:cNvPr>
          <p:cNvSpPr txBox="1"/>
          <p:nvPr/>
        </p:nvSpPr>
        <p:spPr>
          <a:xfrm>
            <a:off x="2857684" y="72942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このタブをクリック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A4EE07-1A82-BC57-2A0A-D9B766D82B52}"/>
              </a:ext>
            </a:extLst>
          </p:cNvPr>
          <p:cNvSpPr txBox="1"/>
          <p:nvPr/>
        </p:nvSpPr>
        <p:spPr>
          <a:xfrm>
            <a:off x="7805839" y="458079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授業トップをクリック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AB05E8-0B73-76DA-7176-49456178DEEE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39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2A3EA5-E728-10E5-6B4E-940A79F4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039673"/>
            <a:ext cx="8721158" cy="560731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31057C2-ADAF-FD20-3A10-DB29E4C67F75}"/>
              </a:ext>
            </a:extLst>
          </p:cNvPr>
          <p:cNvSpPr/>
          <p:nvPr/>
        </p:nvSpPr>
        <p:spPr>
          <a:xfrm>
            <a:off x="9495348" y="5818327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FBC9C7-7CA8-2846-F290-D8BED5E2D069}"/>
              </a:ext>
            </a:extLst>
          </p:cNvPr>
          <p:cNvSpPr txBox="1"/>
          <p:nvPr/>
        </p:nvSpPr>
        <p:spPr>
          <a:xfrm>
            <a:off x="101944" y="42046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1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58AD34-A3AA-8807-086C-A68E2ED5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84" y="114012"/>
            <a:ext cx="7163421" cy="66299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63ACD3-9B0B-F7A3-AB2E-738F213D2EAD}"/>
              </a:ext>
            </a:extLst>
          </p:cNvPr>
          <p:cNvSpPr txBox="1"/>
          <p:nvPr/>
        </p:nvSpPr>
        <p:spPr>
          <a:xfrm>
            <a:off x="192588" y="16416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講義ノートイメージ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AD60F1-894D-73D0-64E9-517016D05968}"/>
              </a:ext>
            </a:extLst>
          </p:cNvPr>
          <p:cNvSpPr txBox="1"/>
          <p:nvPr/>
        </p:nvSpPr>
        <p:spPr>
          <a:xfrm>
            <a:off x="2325824" y="194355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解説部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A6A607D-7992-DFE7-399F-6B36D15E09FB}"/>
              </a:ext>
            </a:extLst>
          </p:cNvPr>
          <p:cNvSpPr txBox="1"/>
          <p:nvPr/>
        </p:nvSpPr>
        <p:spPr>
          <a:xfrm>
            <a:off x="1615755" y="51146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演習問題部</a:t>
            </a:r>
          </a:p>
        </p:txBody>
      </p:sp>
      <p:sp>
        <p:nvSpPr>
          <p:cNvPr id="4" name="左中かっこ 3">
            <a:extLst>
              <a:ext uri="{FF2B5EF4-FFF2-40B4-BE49-F238E27FC236}">
                <a16:creationId xmlns:a16="http://schemas.microsoft.com/office/drawing/2014/main" id="{F2A0DA03-B840-70F1-665F-57B2ECBB6022}"/>
              </a:ext>
            </a:extLst>
          </p:cNvPr>
          <p:cNvSpPr/>
          <p:nvPr/>
        </p:nvSpPr>
        <p:spPr>
          <a:xfrm>
            <a:off x="4070573" y="155901"/>
            <a:ext cx="349365" cy="44823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中かっこ 4">
            <a:extLst>
              <a:ext uri="{FF2B5EF4-FFF2-40B4-BE49-F238E27FC236}">
                <a16:creationId xmlns:a16="http://schemas.microsoft.com/office/drawing/2014/main" id="{AD410F4A-6285-1EE5-3333-00EB397A353A}"/>
              </a:ext>
            </a:extLst>
          </p:cNvPr>
          <p:cNvSpPr/>
          <p:nvPr/>
        </p:nvSpPr>
        <p:spPr>
          <a:xfrm>
            <a:off x="4070573" y="5003110"/>
            <a:ext cx="349365" cy="1740877"/>
          </a:xfrm>
          <a:prstGeom prst="leftBrace">
            <a:avLst>
              <a:gd name="adj1" fmla="val 5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FB0ACF-DAC7-2674-D043-8D2A4E76CE98}"/>
              </a:ext>
            </a:extLst>
          </p:cNvPr>
          <p:cNvSpPr txBox="1"/>
          <p:nvPr/>
        </p:nvSpPr>
        <p:spPr>
          <a:xfrm>
            <a:off x="2263509" y="2349758"/>
            <a:ext cx="193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プログラム例と構文の解説など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56906CA-6B22-5CE5-F526-C7427CD24055}"/>
              </a:ext>
            </a:extLst>
          </p:cNvPr>
          <p:cNvSpPr txBox="1"/>
          <p:nvPr/>
        </p:nvSpPr>
        <p:spPr>
          <a:xfrm>
            <a:off x="1713552" y="5575399"/>
            <a:ext cx="270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解説部の理解を確認するための演習問題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63BF40D-69C2-8235-495C-A2F2C113A8E1}"/>
              </a:ext>
            </a:extLst>
          </p:cNvPr>
          <p:cNvSpPr/>
          <p:nvPr/>
        </p:nvSpPr>
        <p:spPr>
          <a:xfrm>
            <a:off x="4500017" y="5884417"/>
            <a:ext cx="6994988" cy="79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85960C-603D-3C5A-2FD1-1AB0A87A1E53}"/>
              </a:ext>
            </a:extLst>
          </p:cNvPr>
          <p:cNvSpPr txBox="1"/>
          <p:nvPr/>
        </p:nvSpPr>
        <p:spPr>
          <a:xfrm>
            <a:off x="5372099" y="6126311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各自で演習問題の答案を記述する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87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A5A4BD-9D71-4713-503C-72CFBF24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1" y="751194"/>
            <a:ext cx="11522439" cy="5883150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883BD31C-0A70-5E1E-6F7A-440152EF643D}"/>
              </a:ext>
            </a:extLst>
          </p:cNvPr>
          <p:cNvSpPr/>
          <p:nvPr/>
        </p:nvSpPr>
        <p:spPr>
          <a:xfrm>
            <a:off x="3596054" y="4187389"/>
            <a:ext cx="1300017" cy="316748"/>
          </a:xfrm>
          <a:prstGeom prst="wedgeRoundRectCallout">
            <a:avLst>
              <a:gd name="adj1" fmla="val 76416"/>
              <a:gd name="adj2" fmla="val -18303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0C6B2E-73B2-64AA-8912-EC0930D88976}"/>
              </a:ext>
            </a:extLst>
          </p:cNvPr>
          <p:cNvSpPr txBox="1"/>
          <p:nvPr/>
        </p:nvSpPr>
        <p:spPr>
          <a:xfrm>
            <a:off x="5152292" y="35960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D0F5A2-DF24-3898-13E5-9042AEB44FC0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50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DC396F-1575-B9AA-E470-D830729B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186474"/>
            <a:ext cx="10730753" cy="49917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B21362C-353F-9ACA-9B5A-C670753A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80" y="2549043"/>
            <a:ext cx="12192000" cy="5668525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FE62018-9084-1E5F-D453-9B17EB1E350B}"/>
              </a:ext>
            </a:extLst>
          </p:cNvPr>
          <p:cNvSpPr/>
          <p:nvPr/>
        </p:nvSpPr>
        <p:spPr>
          <a:xfrm>
            <a:off x="251012" y="2710407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BB51D34-C8AA-4EF8-8460-A9A31C762D65}"/>
              </a:ext>
            </a:extLst>
          </p:cNvPr>
          <p:cNvSpPr/>
          <p:nvPr/>
        </p:nvSpPr>
        <p:spPr>
          <a:xfrm>
            <a:off x="6893859" y="3956501"/>
            <a:ext cx="314661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71495F-8BE8-F384-5F57-A056CFF047FB}"/>
              </a:ext>
            </a:extLst>
          </p:cNvPr>
          <p:cNvSpPr/>
          <p:nvPr/>
        </p:nvSpPr>
        <p:spPr>
          <a:xfrm>
            <a:off x="10040471" y="6178252"/>
            <a:ext cx="1299882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D07188-3299-7FC0-797F-91CB2933489F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535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EA11E7-A220-4E85-967E-A358A7DB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828464"/>
            <a:ext cx="9856177" cy="5851684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23F8472-338F-48D3-9435-AE7F05E2A2AB}"/>
              </a:ext>
            </a:extLst>
          </p:cNvPr>
          <p:cNvSpPr/>
          <p:nvPr/>
        </p:nvSpPr>
        <p:spPr>
          <a:xfrm>
            <a:off x="2282035" y="6217049"/>
            <a:ext cx="619427" cy="4630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C3BBD2-FEB5-3C53-E85E-B44FA441C7DC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941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11EE95-BD73-446B-5CF0-9D533E3A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792"/>
            <a:ext cx="12192000" cy="59622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1C2D06-3E6F-9B0A-DD21-E758239D30E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76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A1FA1B-C0A6-6BB3-912C-1BE4E99F39D6}"/>
              </a:ext>
            </a:extLst>
          </p:cNvPr>
          <p:cNvSpPr txBox="1"/>
          <p:nvPr/>
        </p:nvSpPr>
        <p:spPr>
          <a:xfrm>
            <a:off x="1215957" y="2918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1829206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1D9C51-8291-CEF1-042F-14C18E62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5" y="1828767"/>
            <a:ext cx="9720846" cy="643044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CAA29C-6B51-7641-442C-0F8556ED9025}"/>
              </a:ext>
            </a:extLst>
          </p:cNvPr>
          <p:cNvSpPr txBox="1"/>
          <p:nvPr/>
        </p:nvSpPr>
        <p:spPr>
          <a:xfrm>
            <a:off x="1089506" y="47331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⑦タブを確認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1FFB94A4-E5FF-8133-6C1A-53BFB2761698}"/>
              </a:ext>
            </a:extLst>
          </p:cNvPr>
          <p:cNvSpPr/>
          <p:nvPr/>
        </p:nvSpPr>
        <p:spPr>
          <a:xfrm>
            <a:off x="1515465" y="1658853"/>
            <a:ext cx="9785839" cy="852854"/>
          </a:xfrm>
          <a:prstGeom prst="wedgeRoundRectCallout">
            <a:avLst>
              <a:gd name="adj1" fmla="val 16094"/>
              <a:gd name="adj2" fmla="val -7873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EAA27B-ECF0-ABAC-EAB4-1633F26EFEF0}"/>
              </a:ext>
            </a:extLst>
          </p:cNvPr>
          <p:cNvSpPr txBox="1"/>
          <p:nvPr/>
        </p:nvSpPr>
        <p:spPr>
          <a:xfrm>
            <a:off x="1178169" y="922911"/>
            <a:ext cx="1056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ブラウザのタブが以下のように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つ表示されていることを確認（表示順番は異なっても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32D69D-3BCC-F311-E21E-B17ADDC1FB42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424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3807F99-F22B-E9AA-8BA3-ABBCC40A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269"/>
            <a:ext cx="12192000" cy="5852732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7779502-06D5-FA18-90BA-940B6BF9624F}"/>
              </a:ext>
            </a:extLst>
          </p:cNvPr>
          <p:cNvSpPr/>
          <p:nvPr/>
        </p:nvSpPr>
        <p:spPr>
          <a:xfrm>
            <a:off x="4410635" y="733037"/>
            <a:ext cx="2761130" cy="584775"/>
          </a:xfrm>
          <a:prstGeom prst="wedgeRoundRectCallout">
            <a:avLst>
              <a:gd name="adj1" fmla="val 40779"/>
              <a:gd name="adj2" fmla="val -8235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6ECE22-F4E4-67B2-7914-00E7EA8048B8}"/>
              </a:ext>
            </a:extLst>
          </p:cNvPr>
          <p:cNvSpPr txBox="1"/>
          <p:nvPr/>
        </p:nvSpPr>
        <p:spPr>
          <a:xfrm>
            <a:off x="6882243" y="25342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このタブをクリック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5F2962E-E9DE-99A1-E0C7-6BDCDAFF7713}"/>
              </a:ext>
            </a:extLst>
          </p:cNvPr>
          <p:cNvSpPr/>
          <p:nvPr/>
        </p:nvSpPr>
        <p:spPr>
          <a:xfrm>
            <a:off x="8937812" y="3648635"/>
            <a:ext cx="1353670" cy="406345"/>
          </a:xfrm>
          <a:prstGeom prst="wedgeRoundRectCallout">
            <a:avLst>
              <a:gd name="adj1" fmla="val 21712"/>
              <a:gd name="adj2" fmla="val -26882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3507D9-45EA-D81D-07CA-9B32EA48B7A5}"/>
              </a:ext>
            </a:extLst>
          </p:cNvPr>
          <p:cNvSpPr txBox="1"/>
          <p:nvPr/>
        </p:nvSpPr>
        <p:spPr>
          <a:xfrm>
            <a:off x="7897906" y="23487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該当回の教材を右クリック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A7D22D4-4C20-5E79-4325-4E20E73B710E}"/>
              </a:ext>
            </a:extLst>
          </p:cNvPr>
          <p:cNvSpPr/>
          <p:nvPr/>
        </p:nvSpPr>
        <p:spPr>
          <a:xfrm>
            <a:off x="9511554" y="5056094"/>
            <a:ext cx="1353670" cy="406345"/>
          </a:xfrm>
          <a:prstGeom prst="wedgeRoundRectCallout">
            <a:avLst>
              <a:gd name="adj1" fmla="val -83586"/>
              <a:gd name="adj2" fmla="val -1511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2D9ABD-9713-B5D0-FE90-3E1035C68B37}"/>
              </a:ext>
            </a:extLst>
          </p:cNvPr>
          <p:cNvSpPr txBox="1"/>
          <p:nvPr/>
        </p:nvSpPr>
        <p:spPr>
          <a:xfrm>
            <a:off x="6795247" y="50400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ここをクリック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3F5DA1-1057-58E1-EEC2-91C52329A645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973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021F74F-A46C-D1E1-413E-D6605EA9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51988"/>
            <a:ext cx="8098679" cy="5774127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2397155-BD9A-15A2-D002-B14C71244D7B}"/>
              </a:ext>
            </a:extLst>
          </p:cNvPr>
          <p:cNvSpPr/>
          <p:nvPr/>
        </p:nvSpPr>
        <p:spPr>
          <a:xfrm>
            <a:off x="2560458" y="5354515"/>
            <a:ext cx="2292064" cy="320973"/>
          </a:xfrm>
          <a:prstGeom prst="wedgeRoundRectCallout">
            <a:avLst>
              <a:gd name="adj1" fmla="val -23333"/>
              <a:gd name="adj2" fmla="val -58588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815209-BC26-AF6E-2A13-5315548A38EB}"/>
              </a:ext>
            </a:extLst>
          </p:cNvPr>
          <p:cNvSpPr txBox="1"/>
          <p:nvPr/>
        </p:nvSpPr>
        <p:spPr>
          <a:xfrm>
            <a:off x="1510686" y="2645420"/>
            <a:ext cx="36462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カーソルがファイル名のところにあることを確認して、右クリック→貼り付けを選択</a:t>
            </a:r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69B49071-5A61-FBE2-BCB4-898035E1A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25810"/>
              </p:ext>
            </p:extLst>
          </p:nvPr>
        </p:nvGraphicFramePr>
        <p:xfrm>
          <a:off x="6676508" y="2921815"/>
          <a:ext cx="6021262" cy="380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080653" imgH="6368617" progId="Paint.Picture">
                  <p:embed/>
                </p:oleObj>
              </mc:Choice>
              <mc:Fallback>
                <p:oleObj name="Bitmap Image" r:id="rId4" imgW="10080653" imgH="6368617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6508" y="2921815"/>
                        <a:ext cx="6021262" cy="380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0A272DF-187C-AE69-91F3-2A9243B485EF}"/>
              </a:ext>
            </a:extLst>
          </p:cNvPr>
          <p:cNvSpPr/>
          <p:nvPr/>
        </p:nvSpPr>
        <p:spPr>
          <a:xfrm>
            <a:off x="8182360" y="6089621"/>
            <a:ext cx="3677946" cy="553226"/>
          </a:xfrm>
          <a:prstGeom prst="wedgeRoundRectCallout">
            <a:avLst>
              <a:gd name="adj1" fmla="val -19433"/>
              <a:gd name="adj2" fmla="val -16943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573398-855D-B04E-8713-5E135DA87CE3}"/>
              </a:ext>
            </a:extLst>
          </p:cNvPr>
          <p:cNvSpPr txBox="1"/>
          <p:nvPr/>
        </p:nvSpPr>
        <p:spPr>
          <a:xfrm>
            <a:off x="6795247" y="4572001"/>
            <a:ext cx="539675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末尾が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.</a:t>
            </a:r>
            <a:r>
              <a:rPr kumimoji="1" lang="en-US" altLang="ja-JP" sz="20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ipynb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で終わる文字列が張り付いていることを確認して、開くボタンをクリック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06603F-5286-544B-96A8-6F56603A30FB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709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C98253-4BA0-1E19-020B-00624C04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73" y="1070051"/>
            <a:ext cx="8367485" cy="6142252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85E8F9A1-EBCA-10D8-7530-A98F932F453B}"/>
              </a:ext>
            </a:extLst>
          </p:cNvPr>
          <p:cNvSpPr/>
          <p:nvPr/>
        </p:nvSpPr>
        <p:spPr>
          <a:xfrm>
            <a:off x="2044142" y="4017859"/>
            <a:ext cx="2292064" cy="246636"/>
          </a:xfrm>
          <a:prstGeom prst="wedgeRoundRectCallout">
            <a:avLst>
              <a:gd name="adj1" fmla="val -71628"/>
              <a:gd name="adj2" fmla="val 13624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245CB-5212-1A9F-E13F-DFA336F4A7FC}"/>
              </a:ext>
            </a:extLst>
          </p:cNvPr>
          <p:cNvSpPr txBox="1"/>
          <p:nvPr/>
        </p:nvSpPr>
        <p:spPr>
          <a:xfrm>
            <a:off x="105149" y="449190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答案ファイルを右クリック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044E7987-761B-CDC2-67A1-D7D9F45C2834}"/>
              </a:ext>
            </a:extLst>
          </p:cNvPr>
          <p:cNvSpPr/>
          <p:nvPr/>
        </p:nvSpPr>
        <p:spPr>
          <a:xfrm>
            <a:off x="4406544" y="2787161"/>
            <a:ext cx="622656" cy="246636"/>
          </a:xfrm>
          <a:prstGeom prst="wedgeRoundRectCallout">
            <a:avLst>
              <a:gd name="adj1" fmla="val 37101"/>
              <a:gd name="adj2" fmla="val -81914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A75023-5F90-1D32-3539-44A5E722E8C8}"/>
              </a:ext>
            </a:extLst>
          </p:cNvPr>
          <p:cNvSpPr txBox="1"/>
          <p:nvPr/>
        </p:nvSpPr>
        <p:spPr>
          <a:xfrm>
            <a:off x="4486787" y="50116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答案を書いたら保存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2B51C2-26A1-AB17-8B3E-25AAC6D9156B}"/>
              </a:ext>
            </a:extLst>
          </p:cNvPr>
          <p:cNvSpPr txBox="1"/>
          <p:nvPr/>
        </p:nvSpPr>
        <p:spPr>
          <a:xfrm>
            <a:off x="6216161" y="5557116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Download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AC9B287-8690-5389-85EE-7636F4B255C4}"/>
              </a:ext>
            </a:extLst>
          </p:cNvPr>
          <p:cNvSpPr/>
          <p:nvPr/>
        </p:nvSpPr>
        <p:spPr>
          <a:xfrm>
            <a:off x="2737136" y="6408627"/>
            <a:ext cx="2292064" cy="246636"/>
          </a:xfrm>
          <a:prstGeom prst="wedgeRoundRectCallout">
            <a:avLst>
              <a:gd name="adj1" fmla="val 100607"/>
              <a:gd name="adj2" fmla="val -34144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F291E7-69FC-E5E5-E9B5-B1C96BBB6530}"/>
              </a:ext>
            </a:extLst>
          </p:cNvPr>
          <p:cNvSpPr txBox="1"/>
          <p:nvPr/>
        </p:nvSpPr>
        <p:spPr>
          <a:xfrm>
            <a:off x="232716" y="37805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答案のダウンロード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C129BC-AE7C-6B8B-1C72-4DF19C2932E8}"/>
              </a:ext>
            </a:extLst>
          </p:cNvPr>
          <p:cNvSpPr txBox="1"/>
          <p:nvPr/>
        </p:nvSpPr>
        <p:spPr>
          <a:xfrm>
            <a:off x="101944" y="22590"/>
            <a:ext cx="696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2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2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30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210FAF7-56F2-3C4A-3D24-BA9EB0F58A84}"/>
              </a:ext>
            </a:extLst>
          </p:cNvPr>
          <p:cNvSpPr txBox="1"/>
          <p:nvPr/>
        </p:nvSpPr>
        <p:spPr>
          <a:xfrm>
            <a:off x="944616" y="4045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高校生へ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A5CFA1-5DD6-0D98-692D-25909F1D6F50}"/>
              </a:ext>
            </a:extLst>
          </p:cNvPr>
          <p:cNvSpPr txBox="1"/>
          <p:nvPr/>
        </p:nvSpPr>
        <p:spPr>
          <a:xfrm>
            <a:off x="944616" y="2195735"/>
            <a:ext cx="10525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演習時間中は数名単位のチームに分かれてアシスタントと質疑応答（チャットも）しながら各自演習を進めます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チームメンバー間で会話（チャット）してもかまいません。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この際、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をチーム別の小部屋（ブレイクアウトルーム）に分けます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BEF7C3-86A5-A326-8323-60E398BA1CF4}"/>
              </a:ext>
            </a:extLst>
          </p:cNvPr>
          <p:cNvSpPr txBox="1"/>
          <p:nvPr/>
        </p:nvSpPr>
        <p:spPr>
          <a:xfrm>
            <a:off x="944616" y="1055558"/>
            <a:ext cx="1052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高校生には毎回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のリンクを送ります。時間になりましたらリンクから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106860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D6F088-9836-5379-AC33-622B90BCF664}"/>
              </a:ext>
            </a:extLst>
          </p:cNvPr>
          <p:cNvSpPr txBox="1"/>
          <p:nvPr/>
        </p:nvSpPr>
        <p:spPr>
          <a:xfrm>
            <a:off x="518746" y="465992"/>
            <a:ext cx="277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受講の準備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F7394A-3700-77EB-0F3C-C961DC5CD2C3}"/>
              </a:ext>
            </a:extLst>
          </p:cNvPr>
          <p:cNvSpPr txBox="1"/>
          <p:nvPr/>
        </p:nvSpPr>
        <p:spPr>
          <a:xfrm>
            <a:off x="677008" y="989202"/>
            <a:ext cx="11183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講義ホームページを表示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  以下のリンクから毎回該当の講義の講義ノートをダウンロードします。ブッ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クマークしておいてください（画面イメージは次ページ参照）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https://www.ces-alpha.org/hp/RIS2025-basics-of-programming/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CES-alpha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の起動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講義・演習のためのシステムを各自で起動します。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（手順は講義用システム操作マニュアル参照）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https://www.ces-alpha.org/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（ブックマークしてください）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(3)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（高校生のみ）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にログイン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毎回の授業用に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リンクを配布しますので、そちらから講義にログイン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してください。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89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A458DA5-FC55-D815-ACD2-6B3AAC4F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4" y="1499763"/>
            <a:ext cx="10470421" cy="522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B1AB72-5AE5-78A2-F33B-CBDCCB1C82D6}"/>
              </a:ext>
            </a:extLst>
          </p:cNvPr>
          <p:cNvSpPr txBox="1"/>
          <p:nvPr/>
        </p:nvSpPr>
        <p:spPr>
          <a:xfrm>
            <a:off x="380504" y="20128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講義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ホームページ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635276-DA5A-69E4-82D8-A75B945DFA01}"/>
              </a:ext>
            </a:extLst>
          </p:cNvPr>
          <p:cNvSpPr txBox="1"/>
          <p:nvPr/>
        </p:nvSpPr>
        <p:spPr>
          <a:xfrm>
            <a:off x="405478" y="668766"/>
            <a:ext cx="11389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教材のリンクを押すと講義ノートなどがダウンロードされます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CES alpha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にアップロードしてください（操作方法はマニュアル参照）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54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966DAD-43D3-6854-7A4C-4F41D75C8EB3}"/>
              </a:ext>
            </a:extLst>
          </p:cNvPr>
          <p:cNvSpPr txBox="1"/>
          <p:nvPr/>
        </p:nvSpPr>
        <p:spPr>
          <a:xfrm>
            <a:off x="622570" y="496111"/>
            <a:ext cx="523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採点問題への回答と提出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80E0BE-BB9D-23AB-8EC5-AEE01487AE69}"/>
              </a:ext>
            </a:extLst>
          </p:cNvPr>
          <p:cNvSpPr txBox="1"/>
          <p:nvPr/>
        </p:nvSpPr>
        <p:spPr>
          <a:xfrm>
            <a:off x="622570" y="1521070"/>
            <a:ext cx="11817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lphaUcParenR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Microsoft form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でほぼ毎回、採点用の問題を提示します（時間制限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分くらい）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lphaUcParenR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全部選択式、できる限り回答して提出ください。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lphaUcParenR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問題へのリンクは毎回送ります。</a:t>
            </a:r>
          </a:p>
        </p:txBody>
      </p:sp>
    </p:spTree>
    <p:extLst>
      <p:ext uri="{BB962C8B-B14F-4D97-AF65-F5344CB8AC3E}">
        <p14:creationId xmlns:p14="http://schemas.microsoft.com/office/powerpoint/2010/main" val="278266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7A357B-2FFF-46EB-3936-A86FB2C4ABB2}"/>
              </a:ext>
            </a:extLst>
          </p:cNvPr>
          <p:cNvSpPr txBox="1"/>
          <p:nvPr/>
        </p:nvSpPr>
        <p:spPr>
          <a:xfrm>
            <a:off x="1230352" y="2870059"/>
            <a:ext cx="1034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授業用システム</a:t>
            </a:r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(CES Alpha)</a:t>
            </a:r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操作マニュアル</a:t>
            </a:r>
            <a:r>
              <a:rPr kumimoji="1" lang="en-US" altLang="ja-JP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sz="36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71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D2DFF1-4E01-3977-1CFE-A23BE4A3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28"/>
            <a:ext cx="4712570" cy="23662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48167D-BC29-11A9-872B-20FDAB989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95" y="680997"/>
            <a:ext cx="4073725" cy="39261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443805-CA3C-99E6-86C4-3613A0D8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43" y="760128"/>
            <a:ext cx="3481157" cy="5134707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A265DB1D-C5FB-FA4E-F82D-73930679ADDE}"/>
              </a:ext>
            </a:extLst>
          </p:cNvPr>
          <p:cNvSpPr/>
          <p:nvPr/>
        </p:nvSpPr>
        <p:spPr>
          <a:xfrm>
            <a:off x="2910254" y="1679331"/>
            <a:ext cx="738554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DE14282-098A-D457-5B86-BE859FD23034}"/>
              </a:ext>
            </a:extLst>
          </p:cNvPr>
          <p:cNvSpPr/>
          <p:nvPr/>
        </p:nvSpPr>
        <p:spPr>
          <a:xfrm>
            <a:off x="7124700" y="3244361"/>
            <a:ext cx="1210407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7559B97-ABB5-85C8-AAF5-42DCA60C0CEB}"/>
              </a:ext>
            </a:extLst>
          </p:cNvPr>
          <p:cNvSpPr/>
          <p:nvPr/>
        </p:nvSpPr>
        <p:spPr>
          <a:xfrm>
            <a:off x="8850923" y="4311161"/>
            <a:ext cx="3159369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009D15C-7B9D-719E-CC32-9E3FD0EF3138}"/>
              </a:ext>
            </a:extLst>
          </p:cNvPr>
          <p:cNvSpPr/>
          <p:nvPr/>
        </p:nvSpPr>
        <p:spPr>
          <a:xfrm>
            <a:off x="8848589" y="5421923"/>
            <a:ext cx="1529861" cy="36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2FF0F1-5E7A-2E05-B2B3-86409F1F6F74}"/>
              </a:ext>
            </a:extLst>
          </p:cNvPr>
          <p:cNvSpPr txBox="1"/>
          <p:nvPr/>
        </p:nvSpPr>
        <p:spPr>
          <a:xfrm>
            <a:off x="202223" y="2193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初回ログイン時操作</a:t>
            </a:r>
          </a:p>
        </p:txBody>
      </p:sp>
    </p:spTree>
    <p:extLst>
      <p:ext uri="{BB962C8B-B14F-4D97-AF65-F5344CB8AC3E}">
        <p14:creationId xmlns:p14="http://schemas.microsoft.com/office/powerpoint/2010/main" val="12250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9445</TotalTime>
  <Words>1129</Words>
  <Application>Microsoft Office PowerPoint</Application>
  <PresentationFormat>ワイド画面</PresentationFormat>
  <Paragraphs>124</Paragraphs>
  <Slides>38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6" baseType="lpstr">
      <vt:lpstr>UD デジタル 教科書体 NK-B</vt:lpstr>
      <vt:lpstr>メイリオ</vt:lpstr>
      <vt:lpstr>游ゴシック</vt:lpstr>
      <vt:lpstr>游ゴシック Light</vt:lpstr>
      <vt:lpstr>Arial</vt:lpstr>
      <vt:lpstr>Wingdings</vt:lpstr>
      <vt:lpstr>Office テーマ</vt:lpstr>
      <vt:lpstr>Bitmap Image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③授業トップに移動</vt:lpstr>
      <vt:lpstr>④”プログラミング”に移動</vt:lpstr>
      <vt:lpstr>⑤仮想マシンの起動</vt:lpstr>
      <vt:lpstr>⑥（オプション）言語設定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Hiroshi Uehara</dc:creator>
  <cp:lastModifiedBy>Hiroshi Uehara</cp:lastModifiedBy>
  <cp:revision>103</cp:revision>
  <dcterms:created xsi:type="dcterms:W3CDTF">2024-07-27T15:33:43Z</dcterms:created>
  <dcterms:modified xsi:type="dcterms:W3CDTF">2025-04-07T13:50:06Z</dcterms:modified>
</cp:coreProperties>
</file>